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notesMasterIdLst>
    <p:notesMasterId r:id="rId15"/>
  </p:notesMasterIdLst>
  <p:sldIdLst>
    <p:sldId id="267" r:id="rId2"/>
    <p:sldId id="269" r:id="rId3"/>
    <p:sldId id="270" r:id="rId4"/>
    <p:sldId id="276" r:id="rId5"/>
    <p:sldId id="271" r:id="rId6"/>
    <p:sldId id="259" r:id="rId7"/>
    <p:sldId id="260" r:id="rId8"/>
    <p:sldId id="261" r:id="rId9"/>
    <p:sldId id="273" r:id="rId10"/>
    <p:sldId id="274" r:id="rId11"/>
    <p:sldId id="272" r:id="rId12"/>
    <p:sldId id="275" r:id="rId13"/>
    <p:sldId id="264" r:id="rId14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1"/>
  <c:chart>
    <c:view3D>
      <c:rAngAx val="1"/>
    </c:view3D>
    <c:plotArea>
      <c:layout>
        <c:manualLayout>
          <c:layoutTarget val="inner"/>
          <c:xMode val="edge"/>
          <c:yMode val="edge"/>
          <c:x val="0.12184389825680624"/>
          <c:y val="9.9735784876396366E-2"/>
          <c:w val="0.81128599675025936"/>
          <c:h val="0.54477183370769477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МО в реестре</c:v>
                </c:pt>
              </c:strCache>
            </c:strRef>
          </c:tx>
          <c:dLbls>
            <c:dLbl>
              <c:idx val="1"/>
              <c:layout>
                <c:manualLayout>
                  <c:x val="1.0666592009854701E-2"/>
                  <c:y val="-2.5396647642511212E-2"/>
                </c:manualLayout>
              </c:layout>
              <c:showVal val="1"/>
            </c:dLbl>
            <c:showVal val="1"/>
          </c:dLbls>
          <c:cat>
            <c:strRef>
              <c:f>Лист1!$A$2:$A$4</c:f>
              <c:strCache>
                <c:ptCount val="3"/>
                <c:pt idx="0">
                  <c:v>Количество МО в реестре</c:v>
                </c:pt>
                <c:pt idx="1">
                  <c:v>план</c:v>
                </c:pt>
                <c:pt idx="2">
                  <c:v>факт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183</c:v>
                </c:pt>
                <c:pt idx="1">
                  <c:v>101</c:v>
                </c:pt>
                <c:pt idx="2">
                  <c:v>111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план</c:v>
                </c:pt>
              </c:strCache>
            </c:strRef>
          </c:tx>
          <c:dLbls>
            <c:dLbl>
              <c:idx val="0"/>
              <c:layout>
                <c:manualLayout>
                  <c:x val="2.1333184019709451E-2"/>
                  <c:y val="-1.2698323821255597E-2"/>
                </c:manualLayout>
              </c:layout>
              <c:tx>
                <c:rich>
                  <a:bodyPr/>
                  <a:lstStyle/>
                  <a:p>
                    <a:endParaRPr lang="en-US" baseline="0" dirty="0">
                      <a:solidFill>
                        <a:schemeClr val="bg1"/>
                      </a:solidFill>
                    </a:endParaRPr>
                  </a:p>
                </c:rich>
              </c:tx>
              <c:showVal val="1"/>
            </c:dLbl>
            <c:dLbl>
              <c:idx val="1"/>
              <c:layout>
                <c:manualLayout>
                  <c:x val="2.3110949354685183E-2"/>
                  <c:y val="-4.232774607085237E-3"/>
                </c:manualLayout>
              </c:layout>
              <c:tx>
                <c:rich>
                  <a:bodyPr/>
                  <a:lstStyle/>
                  <a:p>
                    <a:r>
                      <a:rPr lang="ru-RU" baseline="0" dirty="0" smtClean="0">
                        <a:solidFill>
                          <a:schemeClr val="bg1"/>
                        </a:solidFill>
                      </a:rPr>
                      <a:t>60,7%</a:t>
                    </a:r>
                    <a:endParaRPr lang="en-US" baseline="0" dirty="0">
                      <a:solidFill>
                        <a:schemeClr val="bg1"/>
                      </a:solidFill>
                    </a:endParaRPr>
                  </a:p>
                </c:rich>
              </c:tx>
              <c:showVal val="1"/>
            </c:dLbl>
            <c:showVal val="1"/>
          </c:dLbls>
          <c:cat>
            <c:strRef>
              <c:f>Лист1!$A$2:$A$4</c:f>
              <c:strCache>
                <c:ptCount val="3"/>
                <c:pt idx="0">
                  <c:v>Количество МО в реестре</c:v>
                </c:pt>
                <c:pt idx="1">
                  <c:v>план</c:v>
                </c:pt>
                <c:pt idx="2">
                  <c:v>факт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факт</c:v>
                </c:pt>
              </c:strCache>
            </c:strRef>
          </c:tx>
          <c:cat>
            <c:strRef>
              <c:f>Лист1!$A$2:$A$4</c:f>
              <c:strCache>
                <c:ptCount val="3"/>
                <c:pt idx="0">
                  <c:v>Количество МО в реестре</c:v>
                </c:pt>
                <c:pt idx="1">
                  <c:v>план</c:v>
                </c:pt>
                <c:pt idx="2">
                  <c:v>факт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</c:numCache>
            </c:numRef>
          </c:val>
        </c:ser>
        <c:shape val="cylinder"/>
        <c:axId val="187645312"/>
        <c:axId val="187651200"/>
        <c:axId val="0"/>
      </c:bar3DChart>
      <c:catAx>
        <c:axId val="187645312"/>
        <c:scaling>
          <c:orientation val="minMax"/>
        </c:scaling>
        <c:axPos val="b"/>
        <c:tickLblPos val="nextTo"/>
        <c:txPr>
          <a:bodyPr/>
          <a:lstStyle/>
          <a:p>
            <a:pPr>
              <a:defRPr baseline="6000"/>
            </a:pPr>
            <a:endParaRPr lang="ru-RU"/>
          </a:p>
        </c:txPr>
        <c:crossAx val="187651200"/>
        <c:crosses val="autoZero"/>
        <c:auto val="1"/>
        <c:lblAlgn val="ctr"/>
        <c:lblOffset val="100"/>
      </c:catAx>
      <c:valAx>
        <c:axId val="187651200"/>
        <c:scaling>
          <c:orientation val="minMax"/>
        </c:scaling>
        <c:axPos val="l"/>
        <c:majorGridlines/>
        <c:numFmt formatCode="General" sourceLinked="1"/>
        <c:tickLblPos val="nextTo"/>
        <c:crossAx val="18764531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3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Проверенно МО в 2015 году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0.46301659350781554"/>
                  <c:y val="-0.3361219726230209"/>
                </c:manualLayout>
              </c:layout>
              <c:tx>
                <c:rich>
                  <a:bodyPr/>
                  <a:lstStyle/>
                  <a:p>
                    <a:r>
                      <a:rPr lang="en-US" b="1" i="0" baseline="0" dirty="0" smtClean="0">
                        <a:solidFill>
                          <a:srgbClr val="002060"/>
                        </a:solidFill>
                      </a:rPr>
                      <a:t>33,3</a:t>
                    </a:r>
                    <a:r>
                      <a:rPr lang="ru-RU" b="1" i="0" baseline="0" dirty="0" smtClean="0">
                        <a:solidFill>
                          <a:srgbClr val="002060"/>
                        </a:solidFill>
                      </a:rPr>
                      <a:t>%</a:t>
                    </a:r>
                    <a:endParaRPr lang="en-US" b="1" i="0" baseline="0" dirty="0">
                      <a:solidFill>
                        <a:srgbClr val="002060"/>
                      </a:solidFill>
                    </a:endParaRPr>
                  </a:p>
                </c:rich>
              </c:tx>
              <c:showVal val="1"/>
            </c:dLbl>
            <c:delete val="1"/>
          </c:dLbls>
          <c:cat>
            <c:strRef>
              <c:f>Лист1!$A$2:$A$3</c:f>
              <c:strCache>
                <c:ptCount val="2"/>
                <c:pt idx="1">
                  <c:v>Установлено нецелевое использование средств ОМС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72.7</c:v>
                </c:pt>
                <c:pt idx="1">
                  <c:v>33.300000000000004</c:v>
                </c:pt>
              </c:numCache>
            </c:numRef>
          </c:val>
        </c:ser>
      </c:pie3DChart>
    </c:plotArea>
    <c:legend>
      <c:legendPos val="r"/>
      <c:legendEntry>
        <c:idx val="0"/>
        <c:delete val="1"/>
      </c:legendEntry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 sz="1800" b="0" i="0" baseline="0">
                <a:latin typeface="Century" pitchFamily="18" charset="0"/>
              </a:defRPr>
            </a:pPr>
            <a:r>
              <a:rPr lang="ru-RU" b="1" dirty="0">
                <a:solidFill>
                  <a:srgbClr val="C00000"/>
                </a:solidFill>
              </a:rPr>
              <a:t>Общий объем установленного нецелевого использования средств </a:t>
            </a:r>
            <a:r>
              <a:rPr lang="ru-RU" b="1" dirty="0" smtClean="0">
                <a:solidFill>
                  <a:srgbClr val="C00000"/>
                </a:solidFill>
              </a:rPr>
              <a:t> ОМС </a:t>
            </a:r>
            <a:r>
              <a:rPr lang="ru-RU" b="1" dirty="0">
                <a:solidFill>
                  <a:srgbClr val="C00000"/>
                </a:solidFill>
              </a:rPr>
              <a:t>в 2015 году</a:t>
            </a:r>
          </a:p>
        </c:rich>
      </c:tx>
      <c:layout>
        <c:manualLayout>
          <c:xMode val="edge"/>
          <c:yMode val="edge"/>
          <c:x val="0.13502931406157836"/>
          <c:y val="1.8749999999999999E-2"/>
        </c:manualLayout>
      </c:layout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8.8711879734255043E-3"/>
          <c:y val="0.14194569148028946"/>
          <c:w val="0.62351251050790457"/>
          <c:h val="0.76642224409448911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Общий объем установленного нецелевого использования средств ОМС в 2015 году</c:v>
                </c:pt>
              </c:strCache>
            </c:strRef>
          </c:tx>
          <c:explosion val="31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b="1" smtClean="0">
                        <a:solidFill>
                          <a:schemeClr val="bg1"/>
                        </a:solidFill>
                      </a:rPr>
                      <a:t>3</a:t>
                    </a:r>
                    <a:r>
                      <a:rPr lang="en-US" smtClean="0"/>
                      <a:t>407,8</a:t>
                    </a:r>
                    <a:r>
                      <a:rPr lang="ru-RU" smtClean="0"/>
                      <a:t> тыс. руб.</a:t>
                    </a:r>
                    <a:endParaRPr lang="en-US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b="1" dirty="0" smtClean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</a:rPr>
                      <a:t>2</a:t>
                    </a:r>
                    <a:r>
                      <a:rPr lang="en-US" dirty="0" smtClean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</a:rPr>
                      <a:t>91,9</a:t>
                    </a:r>
                    <a:r>
                      <a:rPr lang="ru-RU" dirty="0" smtClean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</a:rPr>
                      <a:t> тыс. руб</a:t>
                    </a:r>
                    <a:r>
                      <a:rPr lang="ru-RU" dirty="0" smtClean="0"/>
                      <a:t>.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b="1" dirty="0" smtClean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</a:rPr>
                      <a:t>1</a:t>
                    </a:r>
                    <a:r>
                      <a:rPr lang="en-US" dirty="0" smtClean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</a:rPr>
                      <a:t>287,1</a:t>
                    </a:r>
                    <a:r>
                      <a:rPr lang="ru-RU" dirty="0" smtClean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</a:rPr>
                      <a:t> тыс. руб.</a:t>
                    </a:r>
                    <a:endParaRPr lang="en-US" dirty="0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</a:endParaRPr>
                  </a:p>
                </c:rich>
              </c:tx>
              <c:showVal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b="1" smtClean="0">
                        <a:solidFill>
                          <a:schemeClr val="bg1"/>
                        </a:solidFill>
                      </a:rPr>
                      <a:t>2</a:t>
                    </a:r>
                    <a:r>
                      <a:rPr lang="en-US" smtClean="0"/>
                      <a:t>382,7</a:t>
                    </a:r>
                    <a:r>
                      <a:rPr lang="ru-RU" smtClean="0"/>
                      <a:t> тыс. руб.</a:t>
                    </a:r>
                    <a:endParaRPr lang="en-US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Лист1!$A$2:$A$5</c:f>
              <c:strCache>
                <c:ptCount val="4"/>
                <c:pt idx="0">
                  <c:v>Оплата расходов, не включенных в тарифы на оплату медицинской помощи в рамках территориальной программы ОМС</c:v>
                </c:pt>
                <c:pt idx="1">
                  <c:v>Финансирование структурных подразделений (служб) МО, финансируемых из других источников</c:v>
                </c:pt>
                <c:pt idx="2">
                  <c:v>Оплата собственных обязательств (долгов), не связанных с деятельностью по обязательному медицинскому страхованию</c:v>
                </c:pt>
                <c:pt idx="3">
                  <c:v>Нарушения в области лекарственного обеспечения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3407.8</c:v>
                </c:pt>
                <c:pt idx="1">
                  <c:v>291.89999999999998</c:v>
                </c:pt>
                <c:pt idx="2">
                  <c:v>1287.0999999999999</c:v>
                </c:pt>
                <c:pt idx="3">
                  <c:v>2382.6999999999998</c:v>
                </c:pt>
              </c:numCache>
            </c:numRef>
          </c:val>
        </c:ser>
      </c:pie3DChart>
    </c:plotArea>
    <c:legend>
      <c:legendPos val="r"/>
      <c:legendEntry>
        <c:idx val="0"/>
        <c:txPr>
          <a:bodyPr/>
          <a:lstStyle/>
          <a:p>
            <a:pPr>
              <a:defRPr sz="1400" b="1" baseline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400" b="1" baseline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defRPr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400" b="1" baseline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defRPr>
            </a:pPr>
            <a:endParaRPr lang="ru-RU"/>
          </a:p>
        </c:txPr>
      </c:legendEntry>
      <c:legendEntry>
        <c:idx val="3"/>
        <c:txPr>
          <a:bodyPr/>
          <a:lstStyle/>
          <a:p>
            <a:pPr>
              <a:defRPr sz="1400" b="1" baseline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6568479684819537"/>
          <c:y val="0.17529424835149054"/>
          <c:w val="0.30306144416523234"/>
          <c:h val="0.82470575164851034"/>
        </c:manualLayout>
      </c:layout>
      <c:txPr>
        <a:bodyPr/>
        <a:lstStyle/>
        <a:p>
          <a:pPr>
            <a:defRPr sz="1400" b="1" baseline="0">
              <a:solidFill>
                <a:schemeClr val="accent3">
                  <a:lumMod val="75000"/>
                </a:schemeClr>
              </a:solidFill>
              <a:latin typeface="Times New Roman" pitchFamily="18" charset="0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DC5412-7F8C-4931-A0F2-94D05B5E2678}" type="datetimeFigureOut">
              <a:rPr lang="ru-RU" smtClean="0"/>
              <a:pPr/>
              <a:t>28.04.2016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45E5FF-C70D-403A-B18D-CA7B6F4ACBB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167203-D949-4CC3-8759-6F271522FA86}" type="datetimeFigureOut">
              <a:rPr lang="ru-RU" smtClean="0"/>
              <a:pPr/>
              <a:t>28.04.2016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8DB561-2C56-499A-8613-C9704EDF6F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167203-D949-4CC3-8759-6F271522FA86}" type="datetimeFigureOut">
              <a:rPr lang="ru-RU" smtClean="0"/>
              <a:pPr/>
              <a:t>28.04.2016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8DB561-2C56-499A-8613-C9704EDF6F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167203-D949-4CC3-8759-6F271522FA86}" type="datetimeFigureOut">
              <a:rPr lang="ru-RU" smtClean="0"/>
              <a:pPr/>
              <a:t>28.04.2016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8DB561-2C56-499A-8613-C9704EDF6F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167203-D949-4CC3-8759-6F271522FA86}" type="datetimeFigureOut">
              <a:rPr lang="ru-RU" smtClean="0"/>
              <a:pPr/>
              <a:t>28.04.2016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8DB561-2C56-499A-8613-C9704EDF6F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167203-D949-4CC3-8759-6F271522FA86}" type="datetimeFigureOut">
              <a:rPr lang="ru-RU" smtClean="0"/>
              <a:pPr/>
              <a:t>28.04.2016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8DB561-2C56-499A-8613-C9704EDF6F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167203-D949-4CC3-8759-6F271522FA86}" type="datetimeFigureOut">
              <a:rPr lang="ru-RU" smtClean="0"/>
              <a:pPr/>
              <a:t>28.04.2016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8DB561-2C56-499A-8613-C9704EDF6F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167203-D949-4CC3-8759-6F271522FA86}" type="datetimeFigureOut">
              <a:rPr lang="ru-RU" smtClean="0"/>
              <a:pPr/>
              <a:t>28.04.2016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8DB561-2C56-499A-8613-C9704EDF6F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167203-D949-4CC3-8759-6F271522FA86}" type="datetimeFigureOut">
              <a:rPr lang="ru-RU" smtClean="0"/>
              <a:pPr/>
              <a:t>28.04.2016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8DB561-2C56-499A-8613-C9704EDF6F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167203-D949-4CC3-8759-6F271522FA86}" type="datetimeFigureOut">
              <a:rPr lang="ru-RU" smtClean="0"/>
              <a:pPr/>
              <a:t>28.04.2016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8DB561-2C56-499A-8613-C9704EDF6F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167203-D949-4CC3-8759-6F271522FA86}" type="datetimeFigureOut">
              <a:rPr lang="ru-RU" smtClean="0"/>
              <a:pPr/>
              <a:t>28.04.2016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8DB561-2C56-499A-8613-C9704EDF6F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167203-D949-4CC3-8759-6F271522FA86}" type="datetimeFigureOut">
              <a:rPr lang="ru-RU" smtClean="0"/>
              <a:pPr/>
              <a:t>28.04.2016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8DB561-2C56-499A-8613-C9704EDF6F4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D167203-D949-4CC3-8759-6F271522FA86}" type="datetimeFigureOut">
              <a:rPr lang="ru-RU" smtClean="0"/>
              <a:pPr/>
              <a:t>28.04.2016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68DB561-2C56-499A-8613-C9704EDF6F4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2857497"/>
            <a:ext cx="8286808" cy="2714643"/>
          </a:xfrm>
          <a:solidFill>
            <a:schemeClr val="accent3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C00000"/>
                </a:solidFill>
              </a:rPr>
              <a:t>О контрольно-ревизионной работе </a:t>
            </a:r>
            <a:br>
              <a:rPr lang="ru-RU" sz="2400" b="1" dirty="0" smtClean="0">
                <a:solidFill>
                  <a:srgbClr val="C00000"/>
                </a:solidFill>
              </a:rPr>
            </a:br>
            <a:r>
              <a:rPr lang="ru-RU" sz="2400" b="1" dirty="0" smtClean="0">
                <a:solidFill>
                  <a:srgbClr val="C00000"/>
                </a:solidFill>
              </a:rPr>
              <a:t>«ТФОМС Волгоградской области»</a:t>
            </a:r>
            <a:br>
              <a:rPr lang="ru-RU" sz="2400" b="1" dirty="0" smtClean="0">
                <a:solidFill>
                  <a:srgbClr val="C00000"/>
                </a:solidFill>
              </a:rPr>
            </a:br>
            <a:r>
              <a:rPr lang="ru-RU" sz="2400" b="1" dirty="0" smtClean="0">
                <a:solidFill>
                  <a:srgbClr val="C00000"/>
                </a:solidFill>
              </a:rPr>
              <a:t> в 2015 году </a:t>
            </a:r>
            <a:br>
              <a:rPr lang="ru-RU" sz="2400" b="1" dirty="0" smtClean="0">
                <a:solidFill>
                  <a:srgbClr val="C00000"/>
                </a:solidFill>
              </a:rPr>
            </a:br>
            <a:r>
              <a:rPr lang="ru-RU" sz="2400" b="1" dirty="0" smtClean="0">
                <a:solidFill>
                  <a:srgbClr val="C00000"/>
                </a:solidFill>
              </a:rPr>
              <a:t/>
            </a:r>
            <a:br>
              <a:rPr lang="ru-RU" sz="2400" b="1" dirty="0" smtClean="0">
                <a:solidFill>
                  <a:srgbClr val="C00000"/>
                </a:solidFill>
              </a:rPr>
            </a:br>
            <a:r>
              <a:rPr lang="ru-RU" sz="2000" b="1" dirty="0" smtClean="0">
                <a:solidFill>
                  <a:srgbClr val="C00000"/>
                </a:solidFill>
              </a:rPr>
              <a:t>Новикова Е.Г., начальник контрольно-ревизионного отдела</a:t>
            </a:r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1331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642938"/>
            <a:ext cx="8458200" cy="1285875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</a:rPr>
              <a:t>  Государственное учреждение </a:t>
            </a:r>
          </a:p>
          <a:p>
            <a:pPr algn="ctr"/>
            <a:r>
              <a:rPr lang="ru-RU" sz="2000" b="1" dirty="0" smtClean="0">
                <a:solidFill>
                  <a:srgbClr val="C00000"/>
                </a:solidFill>
              </a:rPr>
              <a:t>            «Территориальный фонд обязательного медицинского   страхования </a:t>
            </a:r>
          </a:p>
          <a:p>
            <a:pPr algn="ctr"/>
            <a:r>
              <a:rPr lang="ru-RU" sz="2000" b="1" dirty="0" smtClean="0">
                <a:solidFill>
                  <a:srgbClr val="C00000"/>
                </a:solidFill>
              </a:rPr>
              <a:t>Волгоградской области»</a:t>
            </a:r>
          </a:p>
        </p:txBody>
      </p:sp>
      <p:pic>
        <p:nvPicPr>
          <p:cNvPr id="13315" name="Picture 2" descr="C:\Users\NDubinina\Documents\Мои документы\Логотип\Эмблема ТФОМС ВОЛГОГРАДСКОЙ ОБЛАСТИ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75" y="642938"/>
            <a:ext cx="130175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85728"/>
            <a:ext cx="8572560" cy="6215106"/>
          </a:xfrm>
          <a:solidFill>
            <a:schemeClr val="accent4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lvl="0" algn="just">
              <a:buNone/>
            </a:pPr>
            <a:r>
              <a:rPr lang="ru-RU" sz="2000" dirty="0" smtClean="0"/>
              <a:t>	</a:t>
            </a:r>
            <a:r>
              <a:rPr lang="ru-RU" dirty="0" smtClean="0"/>
              <a:t>5. Уровень заработной платы медицинских работников в ряде медицинских организаций отличается от целевых показателей «дорожной карты», в том числе в сторону значительного перевыполнения. При этом в некоторых организациях перевыполняются показатели «дорожной карты» по одной категории, а по другим категориям не выполняются.</a:t>
            </a:r>
          </a:p>
          <a:p>
            <a:pPr algn="just">
              <a:buNone/>
            </a:pPr>
            <a:r>
              <a:rPr lang="ru-RU" dirty="0" smtClean="0"/>
              <a:t>	Необходимо отметить, что заработная плата будет проверяться в текущем периоде в отдельных внеплановых тематических проверках. </a:t>
            </a:r>
          </a:p>
          <a:p>
            <a:pPr lvl="0">
              <a:buNone/>
            </a:pPr>
            <a:endParaRPr lang="ru-RU" sz="2000" dirty="0" smtClean="0"/>
          </a:p>
          <a:p>
            <a:pPr lvl="0">
              <a:buNone/>
            </a:pPr>
            <a:endParaRPr lang="ru-RU" sz="2000" dirty="0" smtClean="0"/>
          </a:p>
          <a:p>
            <a:pPr algn="just">
              <a:buNone/>
            </a:pPr>
            <a:endParaRPr lang="ru-RU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85728"/>
            <a:ext cx="8572560" cy="6215106"/>
          </a:xfrm>
          <a:solidFill>
            <a:schemeClr val="accent4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lvl="0" algn="just">
              <a:buNone/>
            </a:pPr>
            <a:r>
              <a:rPr lang="ru-RU" dirty="0" smtClean="0"/>
              <a:t>6. При наличии просроченной кредиторской задолженности перед поставщиками и подрядчиками имеются факты значительного перерасхода фонда оплаты труда.</a:t>
            </a:r>
          </a:p>
          <a:p>
            <a:pPr lvl="0" algn="just">
              <a:buNone/>
            </a:pPr>
            <a:r>
              <a:rPr lang="ru-RU" dirty="0" smtClean="0"/>
              <a:t>7. Отдельные медицинские организации принимают на себя обязательства, не обеспеченные доходами в финансовом году, что приводит к формированию кредиторской задолженности перед поставщиками работ и услуг. </a:t>
            </a:r>
          </a:p>
          <a:p>
            <a:pPr>
              <a:buNone/>
            </a:pPr>
            <a:endParaRPr lang="ru-RU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85728"/>
            <a:ext cx="8572560" cy="6215106"/>
          </a:xfrm>
          <a:solidFill>
            <a:schemeClr val="accent4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lvl="0" algn="just">
              <a:buNone/>
            </a:pPr>
            <a:r>
              <a:rPr lang="ru-RU" dirty="0" smtClean="0"/>
              <a:t>8. Выявляются факты выдачи денег из кассы при отсутствии подтверждающих документов. </a:t>
            </a:r>
          </a:p>
          <a:p>
            <a:pPr lvl="0" algn="just">
              <a:buNone/>
            </a:pPr>
            <a:r>
              <a:rPr lang="ru-RU" dirty="0" smtClean="0"/>
              <a:t>9. Устанавливаются факты оплаты коммунальных услуг, налога на имущество, земельного налога полностью за счет средств ОМС при одновременном оказании платных услуг и государственного задания за счет бюджетного финансирования.</a:t>
            </a:r>
          </a:p>
          <a:p>
            <a:pPr lvl="0" algn="just">
              <a:buNone/>
            </a:pPr>
            <a:r>
              <a:rPr lang="ru-RU" dirty="0" smtClean="0"/>
              <a:t>10. Нарушения по лекарственному обеспечению</a:t>
            </a:r>
            <a:r>
              <a:rPr lang="ru-RU" sz="2000" dirty="0" smtClean="0"/>
              <a:t>. </a:t>
            </a:r>
          </a:p>
          <a:p>
            <a:pPr lvl="0" algn="just">
              <a:buNone/>
            </a:pPr>
            <a:endParaRPr lang="ru-RU" sz="2000" dirty="0" smtClean="0"/>
          </a:p>
          <a:p>
            <a:pPr lvl="0">
              <a:buNone/>
            </a:pPr>
            <a:endParaRPr lang="ru-RU" sz="2000" dirty="0" smtClean="0"/>
          </a:p>
          <a:p>
            <a:pPr>
              <a:buNone/>
            </a:pPr>
            <a:endParaRPr lang="ru-RU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332656"/>
            <a:ext cx="8640960" cy="6120680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СПАСИБО </a:t>
            </a:r>
          </a:p>
          <a:p>
            <a:pPr algn="ctr">
              <a:buNone/>
            </a:pPr>
            <a:r>
              <a:rPr lang="ru-RU" sz="40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 ВНИМАНИЕ!</a:t>
            </a:r>
            <a:endParaRPr lang="ru-RU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>
            <a:normAutofit/>
            <a:scene3d>
              <a:camera prst="orthographicFront"/>
              <a:lightRig rig="threePt" dir="t"/>
            </a:scene3d>
            <a:sp3d>
              <a:bevelB w="38100" h="38100"/>
            </a:sp3d>
          </a:bodyPr>
          <a:lstStyle/>
          <a:p>
            <a:pPr algn="just"/>
            <a:r>
              <a:rPr lang="ru-RU" sz="2000" b="1" dirty="0" smtClean="0">
                <a:solidFill>
                  <a:srgbClr val="FF0000"/>
                </a:solidFill>
                <a:effectLst>
                  <a:innerShdw blurRad="114300">
                    <a:prstClr val="black"/>
                  </a:innerShdw>
                </a:effectLst>
                <a:latin typeface="Constantia" pitchFamily="18" charset="0"/>
              </a:rPr>
              <a:t>В 2015 году контрольно-ревизионной службой «ТФОМС Волгоградской области» было запланировано проверить 101 медицинскую организацию из 183 включенных в реестр на 01.01.2015 (55%).</a:t>
            </a:r>
          </a:p>
          <a:p>
            <a:pPr algn="just"/>
            <a:r>
              <a:rPr lang="ru-RU" sz="2000" b="1" dirty="0" smtClean="0">
                <a:solidFill>
                  <a:srgbClr val="FF0000"/>
                </a:solidFill>
                <a:effectLst>
                  <a:innerShdw blurRad="114300">
                    <a:prstClr val="black"/>
                  </a:innerShdw>
                </a:effectLst>
                <a:latin typeface="Constantia" pitchFamily="18" charset="0"/>
              </a:rPr>
              <a:t>Фактически проведено 136 проверок в 111 медицинских организациях (109% от запланированного объема).</a:t>
            </a:r>
            <a:endParaRPr lang="ru-RU" sz="2000" b="1" dirty="0">
              <a:solidFill>
                <a:srgbClr val="FF0000"/>
              </a:solidFill>
              <a:effectLst>
                <a:innerShdw blurRad="114300">
                  <a:prstClr val="black"/>
                </a:innerShdw>
              </a:effectLst>
              <a:latin typeface="Constantia" pitchFamily="18" charset="0"/>
            </a:endParaRPr>
          </a:p>
        </p:txBody>
      </p:sp>
      <p:graphicFrame>
        <p:nvGraphicFramePr>
          <p:cNvPr id="10" name="Содержимое 7"/>
          <p:cNvGraphicFramePr>
            <a:graphicFrameLocks/>
          </p:cNvGraphicFramePr>
          <p:nvPr/>
        </p:nvGraphicFramePr>
        <p:xfrm>
          <a:off x="714348" y="2643182"/>
          <a:ext cx="7786742" cy="27860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581128"/>
            <a:ext cx="8183880" cy="1152128"/>
          </a:xfrm>
        </p:spPr>
        <p:txBody>
          <a:bodyPr>
            <a:noAutofit/>
            <a:scene3d>
              <a:camera prst="orthographicFront"/>
              <a:lightRig rig="threePt" dir="t"/>
            </a:scene3d>
            <a:sp3d>
              <a:bevelB w="38100" h="38100" prst="relaxedInset"/>
            </a:sp3d>
          </a:bodyPr>
          <a:lstStyle/>
          <a:p>
            <a:pPr algn="ctr"/>
            <a:r>
              <a:rPr lang="ru-RU" sz="2800" dirty="0" smtClean="0">
                <a:solidFill>
                  <a:srgbClr val="FF0000"/>
                </a:solidFill>
                <a:effectLst>
                  <a:innerShdw blurRad="114300">
                    <a:prstClr val="black"/>
                  </a:innerShdw>
                </a:effectLst>
                <a:latin typeface="Constantia" pitchFamily="18" charset="0"/>
              </a:rPr>
              <a:t>Установлено нецелевое использование в 37 медицинских организациях на сумму  </a:t>
            </a:r>
            <a:br>
              <a:rPr lang="ru-RU" sz="2800" dirty="0" smtClean="0">
                <a:solidFill>
                  <a:srgbClr val="FF0000"/>
                </a:solidFill>
                <a:effectLst>
                  <a:innerShdw blurRad="114300">
                    <a:prstClr val="black"/>
                  </a:innerShdw>
                </a:effectLst>
                <a:latin typeface="Constantia" pitchFamily="18" charset="0"/>
              </a:rPr>
            </a:br>
            <a:r>
              <a:rPr lang="ru-RU" sz="2800" dirty="0" smtClean="0">
                <a:solidFill>
                  <a:srgbClr val="FF0000"/>
                </a:solidFill>
                <a:effectLst>
                  <a:innerShdw blurRad="114300">
                    <a:prstClr val="black"/>
                  </a:innerShdw>
                </a:effectLst>
                <a:latin typeface="Constantia" pitchFamily="18" charset="0"/>
              </a:rPr>
              <a:t>7 369,5 тыс.рублей</a:t>
            </a:r>
            <a:endParaRPr lang="ru-RU" sz="2800" dirty="0">
              <a:solidFill>
                <a:srgbClr val="FF0000"/>
              </a:solidFill>
              <a:effectLst>
                <a:innerShdw blurRad="114300">
                  <a:prstClr val="black"/>
                </a:innerShdw>
              </a:effectLst>
              <a:latin typeface="Constantia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3238" y="530225"/>
          <a:ext cx="8183562" cy="4187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404664"/>
            <a:ext cx="8496944" cy="6048672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 algn="just"/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соответствии с частью 9 статьи 39 Федерального закона РФ от 29.11.2010 № 326-ФЗ «Об обязательном медицинском страховании в Российской Федерации» медицинским организациям в 2015 году предъявлены штрафы и начислены пени за несвоевременный возврат средств, использованных не по назначению, в сумме 1 442,4 тыс. рублей.</a:t>
            </a:r>
          </a:p>
          <a:p>
            <a:pPr algn="just">
              <a:buNone/>
            </a:pPr>
            <a:endParaRPr 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 2015 год было получено штрафов и пени от медицинских организаций на сумму 3011,8 тыс. рублей. Остаток задолженности по штрафам и пени по результатам  проверок  составил  на  начало 2015 года 5 416,0 тыс. руб., на 31.12.2015 – 3 853,3 тыс. рублей.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Основную часть долга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составляет остаток неуплаченного штрафа по проверке МУЗ «Консультативно-диагностическая поликлиника № 1».</a:t>
            </a:r>
          </a:p>
          <a:p>
            <a:pPr>
              <a:buNone/>
            </a:pPr>
            <a:r>
              <a:rPr lang="ru-RU" dirty="0" smtClean="0"/>
              <a:t> 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404664"/>
            <a:ext cx="8183880" cy="5760640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  <a:scene3d>
              <a:camera prst="orthographicFront"/>
              <a:lightRig rig="threePt" dir="t"/>
            </a:scene3d>
            <a:sp3d>
              <a:bevelB h="25400" prst="softRound"/>
            </a:sp3d>
          </a:bodyPr>
          <a:lstStyle/>
          <a:p>
            <a:pPr algn="ctr">
              <a:buNone/>
            </a:pPr>
            <a:r>
              <a:rPr lang="ru-RU" sz="2000" b="1" dirty="0" smtClean="0">
                <a:solidFill>
                  <a:srgbClr val="FF0000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Constantia" pitchFamily="18" charset="0"/>
              </a:rPr>
              <a:t>Структура нарушений, допущенных медицинскими организациями в части нецелевого использования </a:t>
            </a:r>
          </a:p>
          <a:p>
            <a:pPr algn="ctr">
              <a:buNone/>
            </a:pPr>
            <a:r>
              <a:rPr lang="ru-RU" sz="2000" b="1" dirty="0" smtClean="0">
                <a:solidFill>
                  <a:srgbClr val="FF0000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Constantia" pitchFamily="18" charset="0"/>
              </a:rPr>
              <a:t>средств ОМС</a:t>
            </a:r>
          </a:p>
          <a:p>
            <a:pPr algn="ctr"/>
            <a:endParaRPr lang="ru-RU" sz="2400" dirty="0">
              <a:solidFill>
                <a:srgbClr val="FF0000"/>
              </a:solidFill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  <a:latin typeface="Constantia" pitchFamily="18" charset="0"/>
            </a:endParaRPr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251520" y="1340768"/>
          <a:ext cx="8790864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357166"/>
            <a:ext cx="8501122" cy="6143668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600" b="1" dirty="0" smtClean="0">
                <a:solidFill>
                  <a:srgbClr val="C00000"/>
                </a:solidFill>
              </a:rPr>
              <a:t>Не допускать направления средств обязательного медицинского страхования на следующие расходы</a:t>
            </a:r>
            <a:r>
              <a:rPr lang="ru-RU" sz="2600" b="1" dirty="0" smtClean="0">
                <a:solidFill>
                  <a:srgbClr val="0070C0"/>
                </a:solidFill>
              </a:rPr>
              <a:t>:</a:t>
            </a:r>
          </a:p>
          <a:p>
            <a:pPr algn="just">
              <a:buNone/>
            </a:pPr>
            <a:endParaRPr lang="ru-RU" sz="2600" b="1" dirty="0" smtClean="0">
              <a:solidFill>
                <a:srgbClr val="0070C0"/>
              </a:solidFill>
            </a:endParaRPr>
          </a:p>
          <a:p>
            <a:pPr marL="514350" indent="-514350" algn="just">
              <a:buNone/>
            </a:pPr>
            <a:r>
              <a:rPr lang="ru-RU" sz="2600" dirty="0" smtClean="0"/>
              <a:t>1. капитальный ремонт зданий и сооружений;</a:t>
            </a:r>
          </a:p>
          <a:p>
            <a:pPr marL="514350" indent="-514350" algn="just">
              <a:buNone/>
            </a:pPr>
            <a:r>
              <a:rPr lang="ru-RU" sz="2600" dirty="0" smtClean="0"/>
              <a:t>2. оплата проектно-сметной документации по модернизации и капитальному ремонту зданий;</a:t>
            </a:r>
          </a:p>
          <a:p>
            <a:pPr marL="514350" indent="-514350" algn="just">
              <a:buNone/>
            </a:pPr>
            <a:r>
              <a:rPr lang="ru-RU" sz="2600" dirty="0" smtClean="0"/>
              <a:t>3. приобретение оборудования стоимостью свыше 100 тысяч рублей за единицу;</a:t>
            </a:r>
          </a:p>
          <a:p>
            <a:pPr marL="514350" indent="-514350" algn="just">
              <a:buNone/>
            </a:pPr>
            <a:r>
              <a:rPr lang="ru-RU" sz="2600" dirty="0" smtClean="0"/>
              <a:t>4. налог на добавленную стоимость;</a:t>
            </a:r>
          </a:p>
          <a:p>
            <a:pPr marL="514350" indent="-514350" algn="just">
              <a:buNone/>
            </a:pPr>
            <a:r>
              <a:rPr lang="ru-RU" sz="2600" dirty="0" smtClean="0"/>
              <a:t>5. материальные запасы, коммунальные услуги в части коек, находящихся на бюджетном финансировании;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357166"/>
            <a:ext cx="8572560" cy="6500834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514350" indent="-514350" algn="just">
              <a:buNone/>
            </a:pPr>
            <a:r>
              <a:rPr lang="ru-RU" sz="2200" dirty="0" smtClean="0"/>
              <a:t>6. бланочная продукция, используемая при оказании платных услуг;</a:t>
            </a:r>
          </a:p>
          <a:p>
            <a:pPr marL="514350" indent="-514350" algn="just">
              <a:buNone/>
            </a:pPr>
            <a:r>
              <a:rPr lang="ru-RU" sz="2200" dirty="0" smtClean="0"/>
              <a:t>7.   сопровождение ПП «ДМС и Платные услуги»;</a:t>
            </a:r>
          </a:p>
          <a:p>
            <a:pPr marL="514350" indent="-514350" algn="just">
              <a:buNone/>
            </a:pPr>
            <a:r>
              <a:rPr lang="ru-RU" sz="2200" dirty="0" smtClean="0"/>
              <a:t>8. заработная плата работников, финансирование которых не предусмотрено за счет средств ОМС (</a:t>
            </a:r>
            <a:r>
              <a:rPr lang="ru-RU" sz="2200" dirty="0" err="1" smtClean="0"/>
              <a:t>профпатологи</a:t>
            </a:r>
            <a:r>
              <a:rPr lang="ru-RU" sz="2200" dirty="0" smtClean="0"/>
              <a:t>);</a:t>
            </a:r>
          </a:p>
          <a:p>
            <a:pPr marL="514350" indent="-514350" algn="just">
              <a:buNone/>
            </a:pPr>
            <a:r>
              <a:rPr lang="ru-RU" sz="2200" dirty="0" smtClean="0"/>
              <a:t>9.  кредиторская задолженность, возникшая до момента перехода на преимущественно одноканальное финансирование и обязательства по которым должны были быть исполнены за счет иных источников,</a:t>
            </a:r>
          </a:p>
          <a:p>
            <a:pPr marL="514350" indent="-514350" algn="just">
              <a:buNone/>
            </a:pPr>
            <a:r>
              <a:rPr lang="ru-RU" sz="2200" dirty="0" smtClean="0"/>
              <a:t>10. приобретение медикаментов, не включенных в Перечень жизненно необходимых и важнейших лекарственных препаратов, медицинских изделий и расходных материалов для медицинского применения в рамках Территориальной программы ОМС Волгоградской области.</a:t>
            </a:r>
          </a:p>
          <a:p>
            <a:pPr algn="just">
              <a:buFontTx/>
              <a:buChar char="-"/>
            </a:pPr>
            <a:endParaRPr lang="ru-RU" sz="2200" dirty="0" smtClean="0"/>
          </a:p>
          <a:p>
            <a:pPr algn="just">
              <a:buNone/>
            </a:pPr>
            <a:endParaRPr lang="ru-RU" sz="2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357166"/>
            <a:ext cx="8572560" cy="6072230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600" dirty="0" smtClean="0"/>
              <a:t>  При проведении проверок установлены другие недостатки:</a:t>
            </a:r>
          </a:p>
          <a:p>
            <a:pPr algn="just">
              <a:buNone/>
            </a:pPr>
            <a:endParaRPr lang="ru-RU" sz="2600" dirty="0" smtClean="0"/>
          </a:p>
          <a:p>
            <a:pPr lvl="0" algn="just">
              <a:buNone/>
            </a:pPr>
            <a:r>
              <a:rPr lang="ru-RU" sz="2600" dirty="0" smtClean="0"/>
              <a:t>1. Формальный подход к начислению стимулирующих выплат по эффективным контрактам.  Критерии оценки качества, утвержденные методикой, не применяются, тогда как показатели эффективности и критерии деятельности работников должны </a:t>
            </a:r>
            <a:r>
              <a:rPr lang="ru-RU" sz="2600" dirty="0" smtClean="0"/>
              <a:t>характеризовать, </a:t>
            </a:r>
            <a:r>
              <a:rPr lang="ru-RU" sz="2600" dirty="0" smtClean="0"/>
              <a:t>в первую </a:t>
            </a:r>
            <a:r>
              <a:rPr lang="ru-RU" sz="2600" dirty="0" smtClean="0"/>
              <a:t>очередь, </a:t>
            </a:r>
            <a:r>
              <a:rPr lang="ru-RU" sz="2600" dirty="0" smtClean="0"/>
              <a:t>выполнение государственного задания, соблюдение трудовой дисциплины и кодексов профессиональной деятельности. </a:t>
            </a:r>
          </a:p>
          <a:p>
            <a:pPr algn="just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357166"/>
            <a:ext cx="8572560" cy="6072230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lvl="0" algn="just">
              <a:buNone/>
            </a:pPr>
            <a:r>
              <a:rPr lang="ru-RU" dirty="0" smtClean="0"/>
              <a:t>2. Отсутствие отдельных трудовых договоров на совместительство, дополнительных соглашений к трудовым договорам на совмещение и расширенный объем работ. </a:t>
            </a:r>
          </a:p>
          <a:p>
            <a:pPr lvl="0" algn="just">
              <a:buNone/>
            </a:pPr>
            <a:r>
              <a:rPr lang="ru-RU" dirty="0" smtClean="0"/>
              <a:t>3. Превышение продолжительности работы по совместительству.</a:t>
            </a:r>
          </a:p>
          <a:p>
            <a:pPr algn="just">
              <a:buNone/>
            </a:pPr>
            <a:r>
              <a:rPr lang="ru-RU" dirty="0" smtClean="0"/>
              <a:t>4.Количество заместителей главного врача в 2015 году не соответствует рекомендациям Комитета </a:t>
            </a:r>
            <a:r>
              <a:rPr lang="ru-RU" dirty="0" smtClean="0"/>
              <a:t>здравоохранения </a:t>
            </a:r>
            <a:r>
              <a:rPr lang="ru-RU" dirty="0" smtClean="0"/>
              <a:t>Волгоградской области, указанным в письме Комитета здравоохранения ВО от 17.03.2015 № 14-04-1430.</a:t>
            </a:r>
          </a:p>
          <a:p>
            <a:pPr lvl="0" algn="just">
              <a:buNone/>
            </a:pPr>
            <a:endParaRPr lang="ru-RU" dirty="0" smtClean="0"/>
          </a:p>
          <a:p>
            <a:pPr algn="just">
              <a:buNone/>
            </a:pPr>
            <a:r>
              <a:rPr lang="ru-RU" dirty="0" smtClean="0"/>
              <a:t>	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453</TotalTime>
  <Words>537</Words>
  <Application>Microsoft Office PowerPoint</Application>
  <PresentationFormat>Экран (4:3)</PresentationFormat>
  <Paragraphs>57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Аспект</vt:lpstr>
      <vt:lpstr>О контрольно-ревизионной работе  «ТФОМС Волгоградской области»  в 2015 году   Новикова Е.Г., начальник контрольно-ревизионного отдела</vt:lpstr>
      <vt:lpstr>Слайд 2</vt:lpstr>
      <vt:lpstr>Установлено нецелевое использование в 37 медицинских организациях на сумму   7 369,5 тыс.рублей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Нормирование в части закупок товаров, работ услуг на обеспечение функций органа управления территориального фонда обязательного медицинского страхования.  Порядок утверждения нормативов затрат на обеспечение функций органа управления  территориального фонда обязательного  медицинского страхования</dc:title>
  <dc:creator>Дубинина</dc:creator>
  <cp:lastModifiedBy>Дубинина </cp:lastModifiedBy>
  <cp:revision>65</cp:revision>
  <dcterms:created xsi:type="dcterms:W3CDTF">2016-03-17T10:44:35Z</dcterms:created>
  <dcterms:modified xsi:type="dcterms:W3CDTF">2016-04-28T11:43:51Z</dcterms:modified>
</cp:coreProperties>
</file>